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60" r:id="rId5"/>
    <p:sldId id="261" r:id="rId6"/>
    <p:sldId id="263" r:id="rId7"/>
    <p:sldId id="264" r:id="rId8"/>
    <p:sldId id="265" r:id="rId9"/>
    <p:sldId id="271" r:id="rId10"/>
    <p:sldId id="272" r:id="rId11"/>
    <p:sldId id="266" r:id="rId12"/>
    <p:sldId id="267" r:id="rId13"/>
    <p:sldId id="269" r:id="rId14"/>
    <p:sldId id="270" r:id="rId15"/>
    <p:sldId id="273" r:id="rId16"/>
    <p:sldId id="268" r:id="rId17"/>
    <p:sldId id="274" r:id="rId18"/>
    <p:sldId id="25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D194E-62EB-065E-B75C-9C63A8C78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4AB83F-EA8A-9366-475E-617C1897C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E072A-2804-84E3-F741-5F18A38A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482C8-3456-0D32-C62B-3B0B8349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75F47-32D5-8B3C-DCE6-AE04BD86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46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183EF-28E0-D36C-C0BA-3A0EEE7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003FB4-4BDD-95E4-87E4-BAAD12B45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CBC13-7A20-7E48-AEA1-04CB929C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05571A-95A9-03C1-5D36-908A612F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7578E-3280-5A03-DDF3-428F2CD3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8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BC97E6-003D-ACB6-31AB-8268783F4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F0673-C601-63B9-CA8B-7B9C635EC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DB685-5748-3E35-A101-1491FDC0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A351A-27ED-A364-B930-13D40383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4BC15-78F7-622C-8F76-38E75130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177B-A462-644E-36C7-03445359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3FB3A-5403-8255-5E8D-CEC41023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473DA-BB24-1C68-3E57-E280AFD3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F5236-8864-0166-70C5-64F3DB55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56494-D35E-AEE1-E1C7-1975D8AD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8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4C270-A656-60B5-0674-A3B8A38B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2592B-6AD2-A0A3-90C6-EA89754B3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5A22A-5034-9517-68D4-ADC1E768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51EE8-8D3C-82B2-525D-41BDF3ED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12CA53-69D9-9BA1-F0A5-FE46A43F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AD205-1098-9A33-215A-D9516771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1EE22-89E8-564A-AEAB-4E95521FA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C7AE9-0523-3411-2571-439F5E9AC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6EA79D-C1FE-A720-7092-EFA2E966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A01140-54F5-9F12-82BA-1DA2AE49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6DD7A-BF04-E15D-0C51-2E2BCB26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707A4-C64F-511C-5582-3004390B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0F5BFD-B0B5-8CDD-1130-849CA5A4C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4D07D6-2CBD-D069-DE06-51FEDDE2C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1E8397-3CE5-832C-5C86-94C9766C4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E0EE73-33A3-CFD8-16DE-5A00F318A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75CB09-5BFA-F095-E571-F09AC9F8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C235D9-EC18-886B-70A2-0F612280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2ED0D3-5958-3FCE-6763-651D09C4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2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D3BD4-F2FC-10BB-29EF-6D3D1C6C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D32361-17A1-FA69-7078-E166E812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E77B10-15BA-151B-FD58-0DD4530F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009297-37AF-554A-707D-3361CA32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69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465DF2-619F-DB3C-C26C-A789C741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0DC549-F57A-C760-73EA-A8D1C80B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2BE1B-BB7F-04B1-1352-617AA4D3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8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7C9E2-78DC-A626-51E0-1B33AF7E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C9B9C-C36E-334D-61C6-CC67BFC3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B1BCD9-2051-12A0-543D-A75EBEEB5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089245-04CE-14EA-E554-9536FA2A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EF37CF-E401-1E35-A243-4AE699BA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F9C5C-8E05-3A0A-9030-444FD342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5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5EB6D-A476-F428-9B95-DF54946B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A8E2F7-094D-E00B-17A4-438FC273CD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C0717D-E48C-E633-ABDB-D286FC795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969599-AF90-1FA8-64CC-F35E997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C1430A-748F-77D6-5B36-AAAC35F8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021831-EAA0-BF9D-DC5A-6499E4B3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6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8F608C-7F06-11D1-CEC8-BC7AC237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114AA4-12B2-7692-B59B-25D21B3A8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92A8A-B878-A452-D043-3DB839B75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BE708-5574-4945-899C-EAB0FCC3DE0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9CC25-998B-4C29-661C-249B75C4E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CE0FC-C601-958B-9F2B-7E3A23C3B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7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unghw333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C9D5-2AC3-7DF0-5604-C439F5FBC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41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 Comprehensive Survey of AI-Generated Content (AIGC): </a:t>
            </a:r>
            <a:br>
              <a:rPr lang="en-US" altLang="ko-KR" sz="2400" dirty="0"/>
            </a:br>
            <a:r>
              <a:rPr lang="en-US" altLang="ko-KR" sz="2400" dirty="0"/>
              <a:t>A History of Generative AI from GAN to ChatGPT</a:t>
            </a:r>
            <a:endParaRPr lang="ko-KR" altLang="en-US" sz="2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DC5AEE-3217-58FF-F36B-0202490B0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3062"/>
            <a:ext cx="9144000" cy="30545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YIHAN CAO, SIYU LI, YIXIN LIU, ZHILING YAN, YUTONG DAI, PHILIP S. YU, LICHAO SUN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Mar</a:t>
            </a:r>
            <a:r>
              <a:rPr lang="ko-KR" altLang="en-US" sz="1600" dirty="0"/>
              <a:t> </a:t>
            </a:r>
            <a:r>
              <a:rPr lang="en-US" altLang="ko-KR" sz="1600" dirty="0"/>
              <a:t>2023 / preprint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발제자 </a:t>
            </a:r>
            <a:r>
              <a:rPr lang="en-US" altLang="ko-KR" sz="1600" dirty="0"/>
              <a:t>: </a:t>
            </a:r>
            <a:r>
              <a:rPr lang="ko-KR" altLang="en-US" sz="1600" dirty="0"/>
              <a:t>정현우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2"/>
              </a:rPr>
              <a:t>junghw333@gmail.com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랩 </a:t>
            </a:r>
            <a:r>
              <a:rPr lang="en-US" altLang="ko-KR" sz="1600" dirty="0"/>
              <a:t>: HUMANE Lab</a:t>
            </a:r>
          </a:p>
          <a:p>
            <a:endParaRPr lang="en-US" altLang="ko-KR" sz="1600" dirty="0"/>
          </a:p>
          <a:p>
            <a:r>
              <a:rPr lang="en-US" altLang="ko-KR" sz="1600" dirty="0"/>
              <a:t>2023-09-19 </a:t>
            </a:r>
          </a:p>
          <a:p>
            <a:endParaRPr lang="ko-KR" altLang="en-US" sz="1600" dirty="0"/>
          </a:p>
        </p:txBody>
      </p:sp>
      <p:pic>
        <p:nvPicPr>
          <p:cNvPr id="1032" name="Picture 8" descr="크리에이티브 커먼즈 라이선스(CCL) | NONRIA">
            <a:extLst>
              <a:ext uri="{FF2B5EF4-FFF2-40B4-BE49-F238E27FC236}">
                <a16:creationId xmlns:a16="http://schemas.microsoft.com/office/drawing/2014/main" id="{38046865-F255-0A0D-4607-86259670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912" y="6065276"/>
            <a:ext cx="1689588" cy="59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77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1. Unimodal Models – Generative Language Models</a:t>
            </a:r>
          </a:p>
          <a:p>
            <a:pPr marL="914400" lvl="2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이슈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>
              <a:solidFill>
                <a:srgbClr val="000000"/>
              </a:solidFill>
              <a:latin typeface="Spoqa Han Sans Neo"/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3.2. Toxicity. AI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AIGC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는 유용하고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무해하고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편견 없고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Spoqa Han Sans Neo"/>
              </a:rPr>
              <a:t>무독성이어야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 한다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.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 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chatbot 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이루다가 혐오발언을 배운 케이스이다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. 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689904-2C6C-8B50-AE90-9765A474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430" y="4176328"/>
            <a:ext cx="3525304" cy="19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2. Unimodal Models – Vision Generative models </a:t>
            </a:r>
          </a:p>
          <a:p>
            <a:pPr marL="1371600" lvl="2" indent="-457200">
              <a:buFont typeface="Arial" panose="020B0604020202020204" pitchFamily="34" charset="0"/>
              <a:buAutoNum type="arabicPeriod"/>
            </a:pPr>
            <a:r>
              <a:rPr lang="ko-KR" altLang="en-US" dirty="0"/>
              <a:t>응용 </a:t>
            </a:r>
            <a:r>
              <a:rPr lang="en-US" altLang="ko-KR" dirty="0"/>
              <a:t>: GAN(2014), Denoising Diffusion(2020)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E80CDF-E610-A2F8-401E-97499084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70" y="2881044"/>
            <a:ext cx="4075868" cy="2682848"/>
          </a:xfrm>
          <a:prstGeom prst="rect">
            <a:avLst/>
          </a:prstGeom>
        </p:spPr>
      </p:pic>
      <p:pic>
        <p:nvPicPr>
          <p:cNvPr id="7170" name="Picture 2" descr="Denoising Diffusion Probabilistic Models">
            <a:extLst>
              <a:ext uri="{FF2B5EF4-FFF2-40B4-BE49-F238E27FC236}">
                <a16:creationId xmlns:a16="http://schemas.microsoft.com/office/drawing/2014/main" id="{B3F846BD-18E1-6E5F-8139-4327D64D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07" y="2881044"/>
            <a:ext cx="4024273" cy="268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43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2. Unimodal Models – Generative Language Models</a:t>
            </a:r>
          </a:p>
          <a:p>
            <a:pPr marL="914400" lvl="2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종류 </a:t>
            </a:r>
            <a:r>
              <a:rPr lang="en-US" altLang="ko-KR" dirty="0"/>
              <a:t>: GAN, VAE, Flow, Diffusion model</a:t>
            </a:r>
          </a:p>
          <a:p>
            <a:pPr marL="914400" lvl="2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14173-B2A0-190E-E88C-05622160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6662"/>
            <a:ext cx="7120371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D9FB55-7D42-F954-1B6F-0AEB25BBFCC1}"/>
              </a:ext>
            </a:extLst>
          </p:cNvPr>
          <p:cNvSpPr txBox="1"/>
          <p:nvPr/>
        </p:nvSpPr>
        <p:spPr>
          <a:xfrm>
            <a:off x="7824866" y="2923082"/>
            <a:ext cx="39723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/>
              <a:t>GAN : </a:t>
            </a:r>
            <a:r>
              <a:rPr lang="ko-KR" altLang="en-US" dirty="0"/>
              <a:t>생성자와 판별자를 사용하여 학습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/>
              <a:t>VAE : </a:t>
            </a:r>
            <a:r>
              <a:rPr lang="ko-KR" altLang="en-US" dirty="0"/>
              <a:t>이미지 인코딩하고 복원하며 학습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/>
              <a:t>Flow : </a:t>
            </a:r>
            <a:r>
              <a:rPr lang="ko-KR" altLang="en-US" dirty="0"/>
              <a:t>순서에 따라 단순한 분포에서 복잡한 분포로 변환함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/>
              <a:t>Diffusion : </a:t>
            </a:r>
            <a:r>
              <a:rPr lang="ko-KR" altLang="en-US" dirty="0"/>
              <a:t>노이즈를 추가하고 이를 복원하며 학습</a:t>
            </a:r>
          </a:p>
        </p:txBody>
      </p:sp>
    </p:spTree>
    <p:extLst>
      <p:ext uri="{BB962C8B-B14F-4D97-AF65-F5344CB8AC3E}">
        <p14:creationId xmlns:p14="http://schemas.microsoft.com/office/powerpoint/2010/main" val="90767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3. Multimodal Models – Vision Language Generative models </a:t>
            </a:r>
          </a:p>
          <a:p>
            <a:pPr marL="1371600" lvl="2" indent="-457200">
              <a:buFont typeface="Arial" panose="020B0604020202020204" pitchFamily="34" charset="0"/>
              <a:buAutoNum type="arabicPeriod"/>
            </a:pPr>
            <a:r>
              <a:rPr lang="ko-KR" altLang="en-US" dirty="0"/>
              <a:t>응용 및 종류 </a:t>
            </a:r>
            <a:r>
              <a:rPr lang="en-US" altLang="ko-KR" dirty="0"/>
              <a:t>: Image2Text(BLIP), Text2Image(Stable Diffusion, DALL-E 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BE8E3B-AFEA-8915-2483-1CD3B368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1" y="2842888"/>
            <a:ext cx="10291769" cy="36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9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3.  Multimodal Models – Vision Language Generative models </a:t>
            </a:r>
          </a:p>
          <a:p>
            <a:pPr marL="914400" lvl="2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이슈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ABB4-32E5-8838-D25A-33A4FBB47719}"/>
              </a:ext>
            </a:extLst>
          </p:cNvPr>
          <p:cNvSpPr txBox="1"/>
          <p:nvPr/>
        </p:nvSpPr>
        <p:spPr>
          <a:xfrm>
            <a:off x="6736829" y="2915571"/>
            <a:ext cx="46169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제이슨 앨런은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미드저니를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 통해 생성한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'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스페이스 오페라 극장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'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을 출품하여 콜로라도 주립박람회 미술대회 디지털 아트 부문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등을 차지했다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. </a:t>
            </a:r>
          </a:p>
          <a:p>
            <a:endParaRPr lang="en-US" altLang="ko-KR" b="0" i="0" dirty="0">
              <a:solidFill>
                <a:srgbClr val="373A3C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사람이 개입한 부분은 텍스트 입력과 결과물 선별 밖에 없는데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이것을 사람이 그린 예술작품으로 봐줘야 하냐는 논쟁이 벌어졌다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.</a:t>
            </a:r>
          </a:p>
          <a:p>
            <a:endParaRPr lang="en-US" altLang="ko-KR" dirty="0">
              <a:solidFill>
                <a:srgbClr val="373A3C"/>
              </a:solidFill>
              <a:latin typeface="Open Sans" panose="020F0502020204030204" pitchFamily="34" charset="0"/>
            </a:endParaRP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 –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나무위키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-</a:t>
            </a:r>
            <a:endParaRPr lang="ko-KR" altLang="en-US" dirty="0"/>
          </a:p>
        </p:txBody>
      </p:sp>
      <p:pic>
        <p:nvPicPr>
          <p:cNvPr id="9" name="Picture 4" descr="프리미엄 리포트] 생성형 AI가 그린 그림으로 돈을 벌 수 있을까 : 동아사이언스">
            <a:extLst>
              <a:ext uri="{FF2B5EF4-FFF2-40B4-BE49-F238E27FC236}">
                <a16:creationId xmlns:a16="http://schemas.microsoft.com/office/drawing/2014/main" id="{88790C46-1447-A7BA-FA9A-E793A0BF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6251"/>
            <a:ext cx="5321924" cy="26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4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3.  Multimodal Models – Vision Language Generative models</a:t>
            </a:r>
          </a:p>
          <a:p>
            <a:pPr marL="914400" lvl="2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이슈</a:t>
            </a:r>
            <a:r>
              <a:rPr lang="en-US" altLang="ko-KR" dirty="0"/>
              <a:t> 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ko-KR" altLang="en-US" dirty="0"/>
              <a:t>그 외에도 생성형 </a:t>
            </a:r>
            <a:r>
              <a:rPr lang="en-US" altLang="ko-KR" dirty="0"/>
              <a:t>AI</a:t>
            </a:r>
            <a:r>
              <a:rPr lang="ko-KR" altLang="en-US" dirty="0"/>
              <a:t>를 상업적으로 이용한 이슈들이 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797C5-6979-E65A-CBF4-C8D385F9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6423"/>
            <a:ext cx="5111000" cy="24755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954C20-2F7E-3326-2D8B-B479C826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02" y="3686423"/>
            <a:ext cx="5110999" cy="25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8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1003883" y="5458824"/>
            <a:ext cx="10184234" cy="1325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sz="2000" dirty="0"/>
              <a:t>NLP</a:t>
            </a:r>
            <a:r>
              <a:rPr lang="ko-KR" altLang="en-US" sz="2000" dirty="0"/>
              <a:t>는 </a:t>
            </a:r>
            <a:r>
              <a:rPr lang="en-US" altLang="ko-KR" sz="2000" dirty="0"/>
              <a:t>Transformer </a:t>
            </a:r>
            <a:r>
              <a:rPr lang="ko-KR" altLang="en-US" sz="2000" dirty="0"/>
              <a:t>이후 </a:t>
            </a:r>
            <a:r>
              <a:rPr lang="en-US" altLang="ko-KR" sz="2000" dirty="0"/>
              <a:t>GPT, BERT, T5 </a:t>
            </a:r>
            <a:r>
              <a:rPr lang="ko-KR" altLang="en-US" sz="2000" dirty="0"/>
              <a:t>등 많은 모델에 영향을 주며 발전함</a:t>
            </a:r>
            <a:r>
              <a:rPr lang="en-US" altLang="ko-KR" sz="2000" dirty="0"/>
              <a:t>. </a:t>
            </a:r>
            <a:r>
              <a:rPr lang="ko-KR" altLang="en-US" sz="2000" dirty="0"/>
              <a:t>최근에는 </a:t>
            </a:r>
            <a:r>
              <a:rPr lang="en-US" altLang="ko-KR" sz="2000" dirty="0" err="1"/>
              <a:t>chatgpt</a:t>
            </a:r>
            <a:r>
              <a:rPr lang="ko-KR" altLang="en-US" sz="2000" dirty="0"/>
              <a:t>가 나오며 많은 사람들이 모델을 사용하며 일상에 적용하게 됨</a:t>
            </a:r>
            <a:r>
              <a:rPr lang="en-US" altLang="ko-KR" sz="2000" dirty="0"/>
              <a:t>.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CV</a:t>
            </a:r>
            <a:r>
              <a:rPr lang="ko-KR" altLang="en-US" sz="2000" dirty="0"/>
              <a:t>는 </a:t>
            </a:r>
            <a:r>
              <a:rPr lang="en-US" altLang="ko-KR" sz="2000" dirty="0"/>
              <a:t>GAN, VAE, Flow</a:t>
            </a:r>
            <a:r>
              <a:rPr lang="ko-KR" altLang="en-US" sz="2000" dirty="0"/>
              <a:t>를 시작으로 현재는 </a:t>
            </a:r>
            <a:r>
              <a:rPr lang="en-US" altLang="ko-KR" sz="2000" dirty="0"/>
              <a:t>Diffusion model</a:t>
            </a:r>
            <a:r>
              <a:rPr lang="ko-KR" altLang="en-US" sz="2000" dirty="0"/>
              <a:t>이 주를 이룸</a:t>
            </a:r>
            <a:r>
              <a:rPr lang="en-US" altLang="ko-KR" sz="2000" dirty="0"/>
              <a:t>.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VL</a:t>
            </a:r>
            <a:r>
              <a:rPr lang="ko-KR" altLang="en-US" sz="2000" dirty="0"/>
              <a:t> 또한 계속해서 발전이 있었고</a:t>
            </a:r>
            <a:r>
              <a:rPr lang="en-US" altLang="ko-KR" sz="2000" dirty="0"/>
              <a:t>, </a:t>
            </a:r>
            <a:r>
              <a:rPr lang="ko-KR" altLang="en-US" sz="2000" dirty="0"/>
              <a:t>현재에는 간단한 프롬프트를 사용하여 이미지를 생성하는 많은 사람들이 생겨났음</a:t>
            </a:r>
            <a:r>
              <a:rPr lang="en-US" altLang="ko-KR" sz="2000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322D1-53F4-E655-530A-84966218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11" y="1581579"/>
            <a:ext cx="8124669" cy="357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3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2506662"/>
            <a:ext cx="10515600" cy="2879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최근</a:t>
            </a:r>
            <a:r>
              <a:rPr lang="en-US" altLang="ko-KR" dirty="0"/>
              <a:t>, ChatGPT</a:t>
            </a:r>
            <a:r>
              <a:rPr lang="ko-KR" altLang="en-US" dirty="0"/>
              <a:t>나 </a:t>
            </a:r>
            <a:r>
              <a:rPr lang="ko-KR" altLang="en-US" dirty="0" err="1"/>
              <a:t>미드저니</a:t>
            </a:r>
            <a:r>
              <a:rPr lang="ko-KR" altLang="en-US" dirty="0"/>
              <a:t> 같은 생성형 </a:t>
            </a:r>
            <a:r>
              <a:rPr lang="en-US" altLang="ko-KR" dirty="0"/>
              <a:t>AI</a:t>
            </a:r>
            <a:r>
              <a:rPr lang="ko-KR" altLang="en-US" dirty="0"/>
              <a:t>를 활용한 어플리케이션이 공개되었음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많은 사람들이 생성형 </a:t>
            </a:r>
            <a:r>
              <a:rPr lang="en-US" altLang="ko-KR" dirty="0"/>
              <a:t>AI</a:t>
            </a:r>
            <a:r>
              <a:rPr lang="ko-KR" altLang="en-US" dirty="0"/>
              <a:t>를 사용하여 </a:t>
            </a:r>
            <a:r>
              <a:rPr lang="en-US" altLang="ko-KR" dirty="0"/>
              <a:t>“</a:t>
            </a:r>
            <a:r>
              <a:rPr lang="ko-KR" altLang="en-US" dirty="0"/>
              <a:t>간단하게</a:t>
            </a:r>
            <a:r>
              <a:rPr lang="en-US" altLang="ko-KR" dirty="0"/>
              <a:t>” </a:t>
            </a:r>
            <a:r>
              <a:rPr lang="ko-KR" altLang="en-US" dirty="0"/>
              <a:t>콘텐츠를 만들어 낼 수 있는 사회가 되었음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와 관련해서 많은 이슈들이 생겨났음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144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Questions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DD48D-9864-E363-2B6A-6456742AA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모든 분야에서 </a:t>
            </a:r>
            <a:r>
              <a:rPr lang="en-US" altLang="ko-KR" dirty="0"/>
              <a:t>AI</a:t>
            </a:r>
            <a:r>
              <a:rPr lang="ko-KR" altLang="en-US" dirty="0"/>
              <a:t>가 인간을 대체할 수 있을까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sz="1200" dirty="0"/>
              <a:t>과거 인간을 대체하지 못할 것이라고 생각했던 예술 분야가 빠르게 </a:t>
            </a:r>
            <a:r>
              <a:rPr lang="en-US" altLang="ko-KR" sz="1200" dirty="0"/>
              <a:t>AI</a:t>
            </a:r>
            <a:r>
              <a:rPr lang="ko-KR" altLang="en-US" sz="1200" dirty="0"/>
              <a:t>에게 점령당하는 것을 보며 </a:t>
            </a:r>
            <a:r>
              <a:rPr lang="en-US" altLang="ko-KR" sz="1200" dirty="0"/>
              <a:t>AI</a:t>
            </a:r>
            <a:r>
              <a:rPr lang="ko-KR" altLang="en-US" sz="1200" dirty="0"/>
              <a:t>의 한계는 </a:t>
            </a:r>
            <a:r>
              <a:rPr lang="ko-KR" altLang="en-US" sz="1200" dirty="0" err="1"/>
              <a:t>어디까지일지</a:t>
            </a:r>
            <a:r>
              <a:rPr lang="ko-KR" altLang="en-US" sz="1200" dirty="0"/>
              <a:t> 궁금함</a:t>
            </a:r>
            <a:r>
              <a:rPr lang="en-US" altLang="ko-KR" sz="1200" dirty="0"/>
              <a:t>. +</a:t>
            </a:r>
            <a:r>
              <a:rPr lang="ko-KR" altLang="en-US" sz="1200" dirty="0"/>
              <a:t> 인간이 모두 대체 된다면 인간의 삶은 어떤 의미가 있을지 궁금함</a:t>
            </a:r>
            <a:r>
              <a:rPr lang="en-US" altLang="ko-KR" sz="1200" dirty="0"/>
              <a:t>. 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dirty="0"/>
              <a:t>AI</a:t>
            </a:r>
            <a:r>
              <a:rPr lang="ko-KR" altLang="en-US" dirty="0"/>
              <a:t>가 발전함에 따라</a:t>
            </a:r>
            <a:r>
              <a:rPr lang="en-US" altLang="ko-KR" dirty="0"/>
              <a:t>, </a:t>
            </a:r>
            <a:r>
              <a:rPr lang="ko-KR" altLang="en-US" dirty="0"/>
              <a:t>노동의 형태는 어떻게 변할까</a:t>
            </a:r>
            <a:r>
              <a:rPr lang="en-US" altLang="ko-KR" dirty="0"/>
              <a:t>? </a:t>
            </a:r>
          </a:p>
          <a:p>
            <a:pPr marL="0" indent="0">
              <a:buNone/>
            </a:pPr>
            <a:r>
              <a:rPr lang="ko-KR" altLang="en-US" sz="1200" dirty="0"/>
              <a:t>만약 </a:t>
            </a:r>
            <a:r>
              <a:rPr lang="en-US" altLang="ko-KR" sz="1200" dirty="0"/>
              <a:t>AI</a:t>
            </a:r>
            <a:r>
              <a:rPr lang="ko-KR" altLang="en-US" sz="1200" dirty="0"/>
              <a:t>가 인간의 많은 부분을 대체한다면 인간이 노동을 할 필요가 있을지 궁금함</a:t>
            </a:r>
            <a:r>
              <a:rPr lang="en-US" altLang="ko-KR" sz="1200" dirty="0"/>
              <a:t>. </a:t>
            </a:r>
            <a:r>
              <a:rPr lang="ko-KR" altLang="en-US" sz="1200" dirty="0"/>
              <a:t>또한 이에 따라</a:t>
            </a:r>
            <a:r>
              <a:rPr lang="en-US" altLang="ko-KR" sz="1200" dirty="0"/>
              <a:t>, </a:t>
            </a:r>
            <a:r>
              <a:rPr lang="ko-KR" altLang="en-US" sz="1200" dirty="0"/>
              <a:t>사회가 어떻게 변할지 궁금함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14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AIGC?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DD48D-9864-E363-2B6A-6456742AA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Human-Generated Content</a:t>
            </a:r>
          </a:p>
          <a:p>
            <a:pPr lvl="1"/>
            <a:r>
              <a:rPr lang="ko-KR" altLang="en-US" dirty="0"/>
              <a:t>기존에 컨텐츠를 만들기 위해서는 시간과 노력이 필요했음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098" name="Picture 2" descr="일러스트 및 만화의 기초 다지기] 크로키로 인물을 그리는 연습 | 그림 꿀팁사전">
            <a:extLst>
              <a:ext uri="{FF2B5EF4-FFF2-40B4-BE49-F238E27FC236}">
                <a16:creationId xmlns:a16="http://schemas.microsoft.com/office/drawing/2014/main" id="{95C075BD-3C39-D4A8-7D1D-D03276E0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7519"/>
            <a:ext cx="26828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손 : 구조, 스타일 및 연습 팁 (+ 비디오) by Iristray - 그림 그리는 요령 | CLIP STUDIO TIPS">
            <a:extLst>
              <a:ext uri="{FF2B5EF4-FFF2-40B4-BE49-F238E27FC236}">
                <a16:creationId xmlns:a16="http://schemas.microsoft.com/office/drawing/2014/main" id="{BBAD5983-9ADE-61CB-3A1B-DA3E76B5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1" y="3063874"/>
            <a:ext cx="3654426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기초풍경수채화- 풀그리기">
            <a:extLst>
              <a:ext uri="{FF2B5EF4-FFF2-40B4-BE49-F238E27FC236}">
                <a16:creationId xmlns:a16="http://schemas.microsoft.com/office/drawing/2014/main" id="{78634B8D-EB85-F2A0-DCA0-A748E018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481" y="3654041"/>
            <a:ext cx="3812255" cy="21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9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AIGC?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DD48D-9864-E363-2B6A-6456742AA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AI-Generated Content</a:t>
            </a:r>
          </a:p>
          <a:p>
            <a:endParaRPr lang="ko-KR" altLang="en-US" dirty="0"/>
          </a:p>
        </p:txBody>
      </p:sp>
      <p:pic>
        <p:nvPicPr>
          <p:cNvPr id="2052" name="Picture 4" descr="프리미엄 리포트] 생성형 AI가 그린 그림으로 돈을 벌 수 있을까 : 동아사이언스">
            <a:extLst>
              <a:ext uri="{FF2B5EF4-FFF2-40B4-BE49-F238E27FC236}">
                <a16:creationId xmlns:a16="http://schemas.microsoft.com/office/drawing/2014/main" id="{3C522546-CC6F-922C-F204-6E9A92EB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1" y="2495550"/>
            <a:ext cx="7362826" cy="36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챗GPT와 소설 쓰기">
            <a:extLst>
              <a:ext uri="{FF2B5EF4-FFF2-40B4-BE49-F238E27FC236}">
                <a16:creationId xmlns:a16="http://schemas.microsoft.com/office/drawing/2014/main" id="{A973107C-C556-BA59-2854-FDA2D8C7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50" y="2495550"/>
            <a:ext cx="2450101" cy="412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41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AIGC?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DD48D-9864-E363-2B6A-6456742AA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altLang="ko-KR" dirty="0"/>
              <a:t>AI-Generated Content</a:t>
            </a:r>
          </a:p>
          <a:p>
            <a:pPr lvl="1"/>
            <a:r>
              <a:rPr lang="en-US" altLang="ko-KR" dirty="0"/>
              <a:t>AIGC</a:t>
            </a:r>
            <a:r>
              <a:rPr lang="ko-KR" altLang="en-US" dirty="0"/>
              <a:t>의 </a:t>
            </a:r>
            <a:r>
              <a:rPr lang="en-US" altLang="ko-KR" dirty="0"/>
              <a:t>Goal : </a:t>
            </a:r>
            <a:r>
              <a:rPr lang="ko-KR" altLang="en-US" dirty="0"/>
              <a:t>콘텐츠 제작 과정을 </a:t>
            </a:r>
            <a:r>
              <a:rPr lang="en-US" altLang="ko-KR" dirty="0"/>
              <a:t>Efficient and Accessible </a:t>
            </a:r>
            <a:r>
              <a:rPr lang="ko-KR" altLang="en-US" dirty="0"/>
              <a:t>하게 만드는 것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제 4회 스토리네이션 공모전 'AI 소설 창작 대작전 Part1' | 공모전 대외활동 올콘">
            <a:extLst>
              <a:ext uri="{FF2B5EF4-FFF2-40B4-BE49-F238E27FC236}">
                <a16:creationId xmlns:a16="http://schemas.microsoft.com/office/drawing/2014/main" id="{DF331B0E-89C8-D0F8-8F0E-545AB670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507" y="2882029"/>
            <a:ext cx="2599187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찬이의 IT교실] 이미지 생성 AI ⑧...비디오 생성 모델 '페나키' &lt; 찬이의 IT교실 &lt; 스페셜 리포트 &lt; 기사본문 - AI타임스">
            <a:extLst>
              <a:ext uri="{FF2B5EF4-FFF2-40B4-BE49-F238E27FC236}">
                <a16:creationId xmlns:a16="http://schemas.microsoft.com/office/drawing/2014/main" id="{BB71F7E7-BE3B-01B3-4EFE-9D7D5FC5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070" y="2882029"/>
            <a:ext cx="386973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6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Use?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DD48D-9864-E363-2B6A-6456742AA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0" lvl="1" indent="-457200">
              <a:buAutoNum type="arabicPeriod"/>
            </a:pPr>
            <a:r>
              <a:rPr lang="ko-KR" altLang="en-US" dirty="0"/>
              <a:t>인간이 정보를 입력한다</a:t>
            </a:r>
            <a:r>
              <a:rPr lang="en-US" altLang="ko-KR" dirty="0"/>
              <a:t>.</a:t>
            </a:r>
          </a:p>
          <a:p>
            <a:pPr marL="914400" lvl="1" indent="-457200">
              <a:buAutoNum type="arabicPeriod"/>
            </a:pPr>
            <a:r>
              <a:rPr lang="ko-KR" altLang="en-US" dirty="0"/>
              <a:t>모델이 의도된 정보를 파악한다</a:t>
            </a:r>
            <a:r>
              <a:rPr lang="en-US" altLang="ko-KR" dirty="0"/>
              <a:t>.</a:t>
            </a:r>
          </a:p>
          <a:p>
            <a:pPr marL="914400" lvl="1" indent="-457200">
              <a:buAutoNum type="arabicPeriod"/>
            </a:pPr>
            <a:r>
              <a:rPr lang="ko-KR" altLang="en-US" dirty="0"/>
              <a:t>정보로부터 콘텐츠를 생성한다</a:t>
            </a:r>
            <a:r>
              <a:rPr lang="en-US" altLang="ko-KR" dirty="0"/>
              <a:t>. </a:t>
            </a:r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복잡한 원리와 노력 없이 컨텐츠를 만들어 낼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FAA926-E77E-DA50-CEA1-61BD531A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57" y="3124200"/>
            <a:ext cx="7592485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1. Unimodal Models – Generative Language Models</a:t>
            </a:r>
          </a:p>
          <a:p>
            <a:pPr marL="1371600" lvl="2" indent="-457200">
              <a:buFont typeface="Arial" panose="020B0604020202020204" pitchFamily="34" charset="0"/>
              <a:buAutoNum type="arabicPeriod"/>
            </a:pPr>
            <a:r>
              <a:rPr lang="ko-KR" altLang="en-US" dirty="0"/>
              <a:t>응용 </a:t>
            </a:r>
            <a:r>
              <a:rPr lang="en-US" altLang="ko-KR" dirty="0"/>
              <a:t>: </a:t>
            </a:r>
            <a:r>
              <a:rPr lang="en-US" altLang="ko-KR" dirty="0" err="1"/>
              <a:t>ChatBot</a:t>
            </a:r>
            <a:endParaRPr lang="en-US" altLang="ko-KR" dirty="0"/>
          </a:p>
        </p:txBody>
      </p:sp>
      <p:pic>
        <p:nvPicPr>
          <p:cNvPr id="6146" name="Picture 2" descr="How ChatGPT Works: The Model Behind The Bot | by Molly Ruby | Towards Data  Science">
            <a:extLst>
              <a:ext uri="{FF2B5EF4-FFF2-40B4-BE49-F238E27FC236}">
                <a16:creationId xmlns:a16="http://schemas.microsoft.com/office/drawing/2014/main" id="{76CB7DC3-315B-C1C8-A008-94058F4BF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0" r="492" b="29280"/>
          <a:stretch/>
        </p:blipFill>
        <p:spPr bwMode="auto">
          <a:xfrm>
            <a:off x="1793782" y="2762250"/>
            <a:ext cx="8604435" cy="341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2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1. Unimodal Models – Generative Language Models</a:t>
            </a:r>
          </a:p>
          <a:p>
            <a:pPr marL="914400" lvl="2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종류 </a:t>
            </a:r>
            <a:r>
              <a:rPr lang="en-US" altLang="ko-KR" dirty="0"/>
              <a:t>: Encoder </a:t>
            </a:r>
            <a:r>
              <a:rPr lang="ko-KR" altLang="en-US" dirty="0"/>
              <a:t>계열</a:t>
            </a:r>
            <a:r>
              <a:rPr lang="en-US" altLang="ko-KR" dirty="0"/>
              <a:t>, Decoder </a:t>
            </a:r>
            <a:r>
              <a:rPr lang="ko-KR" altLang="en-US" dirty="0"/>
              <a:t>계열</a:t>
            </a:r>
            <a:r>
              <a:rPr lang="en-US" altLang="ko-KR" dirty="0"/>
              <a:t>, Encoder-Decoder </a:t>
            </a:r>
            <a:r>
              <a:rPr lang="ko-KR" altLang="en-US" dirty="0"/>
              <a:t>계열</a:t>
            </a:r>
            <a:r>
              <a:rPr lang="en-US" altLang="ko-KR" dirty="0"/>
              <a:t> </a:t>
            </a:r>
          </a:p>
          <a:p>
            <a:pPr marL="914400" lvl="2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2F6C3C-518B-895A-83D9-3ED6C3CF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06" y="2753352"/>
            <a:ext cx="9671588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1. Unimodal Models – Generative Language Models</a:t>
            </a:r>
          </a:p>
          <a:p>
            <a:pPr marL="914400" lvl="2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이슈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3.1. </a:t>
            </a:r>
            <a:r>
              <a:rPr lang="ko-KR" altLang="en-US" dirty="0"/>
              <a:t>사실성 측면에서 신뢰할 수 없는 콘텐츠를 만들어 냄</a:t>
            </a:r>
            <a:r>
              <a:rPr lang="en-US" altLang="ko-KR" dirty="0"/>
              <a:t>. </a:t>
            </a:r>
            <a:r>
              <a:rPr lang="ko-KR" altLang="en-US" dirty="0"/>
              <a:t>인터넷 정보의 진실성을 위협할 수 있음</a:t>
            </a:r>
            <a:r>
              <a:rPr lang="en-US" altLang="ko-KR" dirty="0"/>
              <a:t>.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 Neo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 Neo"/>
              </a:rPr>
              <a:t>가 만든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 Neo"/>
              </a:rPr>
              <a:t>콘텐츠뿐만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 Neo"/>
              </a:rPr>
              <a:t> 아니라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 Neo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 Neo"/>
              </a:rPr>
              <a:t>를 이용해 콘텐츠를 생산하는 가짜 뉴스사이트들도 급증하고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 Neo"/>
              </a:rPr>
              <a:t>.”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 Neo"/>
              </a:rPr>
              <a:t>연합뉴스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 Neo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 Neo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 Neo"/>
              </a:rPr>
              <a:t>김계환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 Neo"/>
              </a:rPr>
              <a:t> 기자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 Neo"/>
              </a:rPr>
              <a:t>, 2023007-13</a:t>
            </a:r>
          </a:p>
          <a:p>
            <a:pPr marL="914400" lvl="2" indent="0">
              <a:buNone/>
            </a:pPr>
            <a:endParaRPr lang="en-US" altLang="ko-KR" dirty="0">
              <a:solidFill>
                <a:srgbClr val="000000"/>
              </a:solidFill>
              <a:latin typeface="Spoqa Han Sans Neo"/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3.2. Toxicity. AI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AIGC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는 유용하고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무해하고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편견 없고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Spoqa Han Sans Neo"/>
              </a:rPr>
              <a:t>무독성이어야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 한다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. </a:t>
            </a:r>
          </a:p>
          <a:p>
            <a:pPr marL="914400" lvl="2" indent="0">
              <a:buNone/>
            </a:pPr>
            <a:endParaRPr lang="en-US" altLang="ko-KR" dirty="0">
              <a:solidFill>
                <a:srgbClr val="000000"/>
              </a:solidFill>
              <a:latin typeface="Spoqa Han Sans Neo"/>
            </a:endParaRPr>
          </a:p>
          <a:p>
            <a:pPr marL="914400" lvl="2" indent="0">
              <a:buNone/>
            </a:pPr>
            <a:endParaRPr lang="en-US" altLang="ko-KR" dirty="0">
              <a:solidFill>
                <a:srgbClr val="000000"/>
              </a:solidFill>
              <a:latin typeface="Spoqa Han Sans Neo"/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			 chatbot </a:t>
            </a:r>
            <a:r>
              <a:rPr lang="ko-KR" altLang="en-US" dirty="0">
                <a:solidFill>
                  <a:srgbClr val="000000"/>
                </a:solidFill>
                <a:latin typeface="Spoqa Han Sans Neo"/>
              </a:rPr>
              <a:t>이루다가 혐오발언을 배운 케이스이다</a:t>
            </a:r>
            <a:r>
              <a:rPr lang="en-US" altLang="ko-KR" dirty="0">
                <a:solidFill>
                  <a:srgbClr val="000000"/>
                </a:solidFill>
                <a:latin typeface="Spoqa Han Sans Neo"/>
              </a:rPr>
              <a:t>. 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689904-2C6C-8B50-AE90-9765A474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21" y="5167312"/>
            <a:ext cx="2462511" cy="13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AI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65103ED-40F5-9F83-388E-B4044181E62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/>
              <a:t>1. Unimodal Models – Generative Language Models</a:t>
            </a:r>
          </a:p>
          <a:p>
            <a:pPr marL="914400" lvl="2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이슈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3.1. </a:t>
            </a:r>
            <a:r>
              <a:rPr lang="ko-KR" altLang="en-US" dirty="0"/>
              <a:t>사실성 측면에서 신뢰할 수 없는 콘텐츠를 만들어 냄</a:t>
            </a:r>
            <a:r>
              <a:rPr lang="en-US" altLang="ko-KR" dirty="0"/>
              <a:t>. </a:t>
            </a:r>
            <a:r>
              <a:rPr lang="ko-KR" altLang="en-US" dirty="0"/>
              <a:t>인터넷 정보의 진실성을 위협할 수 있음</a:t>
            </a:r>
            <a:r>
              <a:rPr lang="en-US" altLang="ko-KR" dirty="0"/>
              <a:t>.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ko-KR" altLang="en-US" dirty="0"/>
              <a:t>예시로 </a:t>
            </a:r>
            <a:r>
              <a:rPr lang="en-US" altLang="ko-KR" dirty="0"/>
              <a:t>Stack Overflow</a:t>
            </a:r>
            <a:r>
              <a:rPr lang="ko-KR" altLang="en-US" dirty="0"/>
              <a:t>에서 생성 </a:t>
            </a:r>
            <a:r>
              <a:rPr lang="en-US" altLang="ko-KR" dirty="0"/>
              <a:t>AI</a:t>
            </a:r>
            <a:r>
              <a:rPr lang="ko-KR" altLang="en-US" dirty="0"/>
              <a:t>를 사용한 답변을 금지하였음</a:t>
            </a:r>
            <a:r>
              <a:rPr lang="en-US" altLang="ko-KR" dirty="0"/>
              <a:t>.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23D68-D82B-6BBA-62A5-2A29758A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87" y="4232740"/>
            <a:ext cx="3979026" cy="23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4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685</Words>
  <Application>Microsoft Office PowerPoint</Application>
  <PresentationFormat>와이드스크린</PresentationFormat>
  <Paragraphs>113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Spoqa Han Sans Neo</vt:lpstr>
      <vt:lpstr>맑은 고딕</vt:lpstr>
      <vt:lpstr>Arial</vt:lpstr>
      <vt:lpstr>Open Sans</vt:lpstr>
      <vt:lpstr>Office 테마</vt:lpstr>
      <vt:lpstr>A Comprehensive Survey of AI-Generated Content (AIGC):  A History of Generative AI from GAN to ChatGPT</vt:lpstr>
      <vt:lpstr>What is AIGC?</vt:lpstr>
      <vt:lpstr>What is AIGC?</vt:lpstr>
      <vt:lpstr>What is AIGC?</vt:lpstr>
      <vt:lpstr>How to Use?</vt:lpstr>
      <vt:lpstr>Generative AI</vt:lpstr>
      <vt:lpstr>Generative AI</vt:lpstr>
      <vt:lpstr>Generative AI</vt:lpstr>
      <vt:lpstr>Generative AI</vt:lpstr>
      <vt:lpstr>Generative AI</vt:lpstr>
      <vt:lpstr>Generative AI</vt:lpstr>
      <vt:lpstr>Generative AI</vt:lpstr>
      <vt:lpstr>Generative AI</vt:lpstr>
      <vt:lpstr>Generative AI</vt:lpstr>
      <vt:lpstr>Generative AI</vt:lpstr>
      <vt:lpstr>History</vt:lpstr>
      <vt:lpstr>Conclusion</vt:lpstr>
      <vt:lpstr>Open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Comprehensive Survey of AI-Generated Content (AIGC):  A History of Generative AI from GAN to ChatGPT</dc:title>
  <dc:creator>정현우</dc:creator>
  <cp:lastModifiedBy>정현우</cp:lastModifiedBy>
  <cp:revision>2</cp:revision>
  <dcterms:created xsi:type="dcterms:W3CDTF">2023-09-18T08:00:50Z</dcterms:created>
  <dcterms:modified xsi:type="dcterms:W3CDTF">2023-09-19T07:26:07Z</dcterms:modified>
</cp:coreProperties>
</file>